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Roboto"/>
      <p:regular r:id="rId31"/>
      <p:bold r:id="rId32"/>
      <p:italic r:id="rId33"/>
      <p:boldItalic r:id="rId34"/>
    </p:embeddedFont>
    <p:embeddedFont>
      <p:font typeface="Bree Serif"/>
      <p:regular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oboto-italic.fntdata"/><Relationship Id="rId10" Type="http://schemas.openxmlformats.org/officeDocument/2006/relationships/slide" Target="slides/slide5.xml"/><Relationship Id="rId32" Type="http://schemas.openxmlformats.org/officeDocument/2006/relationships/font" Target="fonts/Roboto-bold.fntdata"/><Relationship Id="rId13" Type="http://schemas.openxmlformats.org/officeDocument/2006/relationships/slide" Target="slides/slide8.xml"/><Relationship Id="rId35" Type="http://schemas.openxmlformats.org/officeDocument/2006/relationships/font" Target="fonts/BreeSerif-regular.fntdata"/><Relationship Id="rId12" Type="http://schemas.openxmlformats.org/officeDocument/2006/relationships/slide" Target="slides/slide7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0ec839423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0ec839423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50ec839423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50ec839423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N-gram, BOW, count vector, tf-Idf, word embeddings, </a:t>
            </a:r>
            <a:br>
              <a:rPr lang="en"/>
            </a:br>
            <a:br>
              <a:rPr lang="en"/>
            </a:br>
            <a:r>
              <a:rPr lang="en"/>
              <a:t>Starter projects</a:t>
            </a:r>
            <a:br>
              <a:rPr lang="en"/>
            </a:br>
            <a:r>
              <a:rPr lang="en"/>
              <a:t>pos tagging, HMM, </a:t>
            </a:r>
            <a:br>
              <a:rPr lang="en"/>
            </a:br>
            <a:br>
              <a:rPr lang="en"/>
            </a:br>
            <a:r>
              <a:rPr lang="en"/>
              <a:t>Fundamental projects: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Spacy, standford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Textblob, nltk, spacy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0ec839423_0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0ec839423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0ec839423_0_16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0ec839423_0_16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58d81eea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558d81eea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0ec839423_0_16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0ec839423_0_16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0ec839423_0_16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50ec839423_0_16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558d81eea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558d81eea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58d81eea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58d81eea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558d81eea3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558d81eea3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583a05653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583a05653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58d81eea3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558d81eea3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58d81eea3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58d81eea3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58d81eea3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558d81eea3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558d81eea3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558d81eea3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558d81eea3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558d81eea3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58d81eea3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58d81eea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583a05653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583a05653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50ec83942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50ec83942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58d81eea3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58d81eea3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58d81eea3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58d81eea3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0ec83942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0ec83942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0ec83942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0ec83942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0ec83942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50ec83942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NLP_poll" TargetMode="External"/><Relationship Id="rId4" Type="http://schemas.openxmlformats.org/officeDocument/2006/relationships/hyperlink" Target="http://bit.ly/NL_poll_results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colab.research.google.com/drive/1k4CKKX0K_Ue4f6_VwQnEy5Gzx8h2q9uC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colab.research.google.com/drive/1bZH1QIzSoAweAgf9dVGMWDgOWJ78waVH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2.png"/><Relationship Id="rId5" Type="http://schemas.openxmlformats.org/officeDocument/2006/relationships/image" Target="../media/image18.png"/><Relationship Id="rId6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9900FF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03150" y="649175"/>
            <a:ext cx="8222100" cy="101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A Walk Through NLP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68" name="Google Shape;6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">
            <a:off x="497687" y="2832750"/>
            <a:ext cx="3370239" cy="18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668889">
            <a:off x="6674179" y="525178"/>
            <a:ext cx="2013194" cy="20131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9900FF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44828" y="47065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Tokens</a:t>
            </a:r>
            <a:endParaRPr sz="3000"/>
          </a:p>
        </p:txBody>
      </p:sp>
      <p:sp>
        <p:nvSpPr>
          <p:cNvPr id="130" name="Google Shape;130;p22"/>
          <p:cNvSpPr txBox="1"/>
          <p:nvPr/>
        </p:nvSpPr>
        <p:spPr>
          <a:xfrm>
            <a:off x="3574675" y="470650"/>
            <a:ext cx="5434800" cy="43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Words or entities in the text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Unique, non repeating tokens in the text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The process of breaking down text into tokens.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" name="Google Shape;131;p22"/>
          <p:cNvSpPr txBox="1"/>
          <p:nvPr>
            <p:ph type="title"/>
          </p:nvPr>
        </p:nvSpPr>
        <p:spPr>
          <a:xfrm>
            <a:off x="344828" y="1911275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Word </a:t>
            </a:r>
            <a:r>
              <a:rPr lang="en" sz="3000"/>
              <a:t>Type</a:t>
            </a:r>
            <a:endParaRPr sz="3000"/>
          </a:p>
        </p:txBody>
      </p:sp>
      <p:sp>
        <p:nvSpPr>
          <p:cNvPr id="132" name="Google Shape;132;p22"/>
          <p:cNvSpPr txBox="1"/>
          <p:nvPr>
            <p:ph type="title"/>
          </p:nvPr>
        </p:nvSpPr>
        <p:spPr>
          <a:xfrm>
            <a:off x="344828" y="3524925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Tokenization</a:t>
            </a:r>
            <a:endParaRPr sz="3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9900FF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/>
          <p:nvPr/>
        </p:nvSpPr>
        <p:spPr>
          <a:xfrm rot="-711236">
            <a:off x="6465750" y="3084401"/>
            <a:ext cx="1350909" cy="57662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3"/>
          <p:cNvSpPr/>
          <p:nvPr/>
        </p:nvSpPr>
        <p:spPr>
          <a:xfrm flipH="1" rot="711236">
            <a:off x="5181012" y="3084401"/>
            <a:ext cx="1350909" cy="57662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" name="Google Shape;139;p23"/>
          <p:cNvGrpSpPr/>
          <p:nvPr/>
        </p:nvGrpSpPr>
        <p:grpSpPr>
          <a:xfrm>
            <a:off x="5586175" y="2946269"/>
            <a:ext cx="1712700" cy="1230715"/>
            <a:chOff x="5796625" y="2541798"/>
            <a:chExt cx="1712700" cy="1230715"/>
          </a:xfrm>
        </p:grpSpPr>
        <p:sp>
          <p:nvSpPr>
            <p:cNvPr id="140" name="Google Shape;140;p23"/>
            <p:cNvSpPr/>
            <p:nvPr/>
          </p:nvSpPr>
          <p:spPr>
            <a:xfrm rot="-1789476">
              <a:off x="6572742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3"/>
            <p:cNvSpPr/>
            <p:nvPr/>
          </p:nvSpPr>
          <p:spPr>
            <a:xfrm>
              <a:off x="5796625" y="3069013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3"/>
            <p:cNvSpPr txBox="1"/>
            <p:nvPr/>
          </p:nvSpPr>
          <p:spPr>
            <a:xfrm>
              <a:off x="5840875" y="3106213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Machine Learning Task</a:t>
              </a:r>
              <a:endParaRPr>
                <a:solidFill>
                  <a:srgbClr val="5E5E5E"/>
                </a:solidFill>
              </a:endParaRPr>
            </a:p>
          </p:txBody>
        </p:sp>
        <p:sp>
          <p:nvSpPr>
            <p:cNvPr id="143" name="Google Shape;143;p23"/>
            <p:cNvSpPr/>
            <p:nvPr/>
          </p:nvSpPr>
          <p:spPr>
            <a:xfrm>
              <a:off x="660797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" name="Google Shape;144;p23"/>
          <p:cNvSpPr/>
          <p:nvPr/>
        </p:nvSpPr>
        <p:spPr>
          <a:xfrm rot="-711236">
            <a:off x="3899938" y="3084401"/>
            <a:ext cx="1350909" cy="57662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" name="Google Shape;145;p23"/>
          <p:cNvGrpSpPr/>
          <p:nvPr/>
        </p:nvGrpSpPr>
        <p:grpSpPr>
          <a:xfrm>
            <a:off x="4356113" y="2033422"/>
            <a:ext cx="1712700" cy="1246754"/>
            <a:chOff x="4409300" y="1219942"/>
            <a:chExt cx="1712700" cy="1246754"/>
          </a:xfrm>
        </p:grpSpPr>
        <p:sp>
          <p:nvSpPr>
            <p:cNvPr id="146" name="Google Shape;146;p23"/>
            <p:cNvSpPr/>
            <p:nvPr/>
          </p:nvSpPr>
          <p:spPr>
            <a:xfrm rot="-1789476">
              <a:off x="5185416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3"/>
            <p:cNvSpPr/>
            <p:nvPr/>
          </p:nvSpPr>
          <p:spPr>
            <a:xfrm>
              <a:off x="4409300" y="1219942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3"/>
            <p:cNvSpPr/>
            <p:nvPr/>
          </p:nvSpPr>
          <p:spPr>
            <a:xfrm rot="10800000">
              <a:off x="5220625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3"/>
            <p:cNvSpPr txBox="1"/>
            <p:nvPr/>
          </p:nvSpPr>
          <p:spPr>
            <a:xfrm>
              <a:off x="4453550" y="1257142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Feature Selection</a:t>
              </a:r>
              <a:endParaRPr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0" name="Google Shape;150;p23"/>
          <p:cNvSpPr/>
          <p:nvPr/>
        </p:nvSpPr>
        <p:spPr>
          <a:xfrm flipH="1" rot="711236">
            <a:off x="2608258" y="3084401"/>
            <a:ext cx="1350909" cy="57662"/>
          </a:xfrm>
          <a:prstGeom prst="roundRect">
            <a:avLst>
              <a:gd fmla="val 50000" name="adj"/>
            </a:avLst>
          </a:prstGeom>
          <a:solidFill>
            <a:srgbClr val="701C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23"/>
          <p:cNvGrpSpPr/>
          <p:nvPr/>
        </p:nvGrpSpPr>
        <p:grpSpPr>
          <a:xfrm>
            <a:off x="3076675" y="2946269"/>
            <a:ext cx="1712700" cy="1230715"/>
            <a:chOff x="3021975" y="2541798"/>
            <a:chExt cx="1712700" cy="1230715"/>
          </a:xfrm>
        </p:grpSpPr>
        <p:sp>
          <p:nvSpPr>
            <p:cNvPr id="152" name="Google Shape;152;p23"/>
            <p:cNvSpPr/>
            <p:nvPr/>
          </p:nvSpPr>
          <p:spPr>
            <a:xfrm rot="-1789476">
              <a:off x="3798091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701C7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3"/>
            <p:cNvSpPr/>
            <p:nvPr/>
          </p:nvSpPr>
          <p:spPr>
            <a:xfrm>
              <a:off x="3021975" y="3069013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3"/>
            <p:cNvSpPr txBox="1"/>
            <p:nvPr/>
          </p:nvSpPr>
          <p:spPr>
            <a:xfrm>
              <a:off x="3066225" y="3106213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Feature Extraction</a:t>
              </a:r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155" name="Google Shape;155;p23"/>
            <p:cNvSpPr/>
            <p:nvPr/>
          </p:nvSpPr>
          <p:spPr>
            <a:xfrm>
              <a:off x="383332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" name="Google Shape;156;p23"/>
          <p:cNvSpPr/>
          <p:nvPr/>
        </p:nvSpPr>
        <p:spPr>
          <a:xfrm rot="-711236">
            <a:off x="1334133" y="3084401"/>
            <a:ext cx="1350909" cy="57662"/>
          </a:xfrm>
          <a:prstGeom prst="roundRect">
            <a:avLst>
              <a:gd fmla="val 50000" name="adj"/>
            </a:avLst>
          </a:prstGeom>
          <a:solidFill>
            <a:srgbClr val="701C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7" name="Google Shape;157;p23"/>
          <p:cNvGrpSpPr/>
          <p:nvPr/>
        </p:nvGrpSpPr>
        <p:grpSpPr>
          <a:xfrm>
            <a:off x="1789875" y="2033422"/>
            <a:ext cx="1712700" cy="1246754"/>
            <a:chOff x="1637475" y="1219942"/>
            <a:chExt cx="1712700" cy="1246754"/>
          </a:xfrm>
        </p:grpSpPr>
        <p:sp>
          <p:nvSpPr>
            <p:cNvPr id="158" name="Google Shape;158;p23"/>
            <p:cNvSpPr/>
            <p:nvPr/>
          </p:nvSpPr>
          <p:spPr>
            <a:xfrm>
              <a:off x="1637475" y="1219942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3"/>
            <p:cNvSpPr/>
            <p:nvPr/>
          </p:nvSpPr>
          <p:spPr>
            <a:xfrm rot="10800000">
              <a:off x="2448800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3"/>
            <p:cNvSpPr txBox="1"/>
            <p:nvPr/>
          </p:nvSpPr>
          <p:spPr>
            <a:xfrm>
              <a:off x="1681725" y="1257142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Preprocessing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61" name="Google Shape;161;p23"/>
            <p:cNvSpPr/>
            <p:nvPr/>
          </p:nvSpPr>
          <p:spPr>
            <a:xfrm rot="-1789476">
              <a:off x="2410765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701C7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" name="Google Shape;162;p23"/>
          <p:cNvSpPr/>
          <p:nvPr/>
        </p:nvSpPr>
        <p:spPr>
          <a:xfrm>
            <a:off x="2330825" y="188250"/>
            <a:ext cx="4717800" cy="11766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3"/>
          <p:cNvSpPr txBox="1"/>
          <p:nvPr/>
        </p:nvSpPr>
        <p:spPr>
          <a:xfrm>
            <a:off x="2779050" y="457200"/>
            <a:ext cx="39333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Machine Learning Pipeline</a:t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D966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/>
          <p:nvPr/>
        </p:nvSpPr>
        <p:spPr>
          <a:xfrm>
            <a:off x="2407025" y="188250"/>
            <a:ext cx="4717800" cy="11766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4"/>
          <p:cNvSpPr txBox="1"/>
          <p:nvPr/>
        </p:nvSpPr>
        <p:spPr>
          <a:xfrm>
            <a:off x="2855250" y="457200"/>
            <a:ext cx="39333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Preprocessing</a:t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70" name="Google Shape;170;p24"/>
          <p:cNvSpPr/>
          <p:nvPr/>
        </p:nvSpPr>
        <p:spPr>
          <a:xfrm>
            <a:off x="3169054" y="4216250"/>
            <a:ext cx="3305700" cy="669000"/>
          </a:xfrm>
          <a:prstGeom prst="chevron">
            <a:avLst>
              <a:gd fmla="val 50000" name="adj"/>
            </a:avLst>
          </a:prstGeom>
          <a:solidFill>
            <a:srgbClr val="D9D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Lemmatization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24"/>
          <p:cNvSpPr/>
          <p:nvPr/>
        </p:nvSpPr>
        <p:spPr>
          <a:xfrm>
            <a:off x="3114367" y="3387500"/>
            <a:ext cx="3305700" cy="669000"/>
          </a:xfrm>
          <a:prstGeom prst="chevron">
            <a:avLst>
              <a:gd fmla="val 50000" name="adj"/>
            </a:avLst>
          </a:prstGeom>
          <a:solidFill>
            <a:srgbClr val="8E7C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Stemming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2" name="Google Shape;172;p24"/>
          <p:cNvSpPr/>
          <p:nvPr/>
        </p:nvSpPr>
        <p:spPr>
          <a:xfrm>
            <a:off x="3169042" y="2462775"/>
            <a:ext cx="3305700" cy="669000"/>
          </a:xfrm>
          <a:prstGeom prst="chevron">
            <a:avLst>
              <a:gd fmla="val 50000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Stop-word Removal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24"/>
          <p:cNvSpPr/>
          <p:nvPr/>
        </p:nvSpPr>
        <p:spPr>
          <a:xfrm>
            <a:off x="3114367" y="1538050"/>
            <a:ext cx="3305700" cy="669000"/>
          </a:xfrm>
          <a:prstGeom prst="chevron">
            <a:avLst>
              <a:gd fmla="val 50000" name="adj"/>
            </a:avLst>
          </a:prstGeom>
          <a:solidFill>
            <a:srgbClr val="351C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Normalization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D966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5"/>
          <p:cNvSpPr/>
          <p:nvPr/>
        </p:nvSpPr>
        <p:spPr>
          <a:xfrm>
            <a:off x="2407025" y="188250"/>
            <a:ext cx="4717800" cy="11766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5"/>
          <p:cNvSpPr txBox="1"/>
          <p:nvPr/>
        </p:nvSpPr>
        <p:spPr>
          <a:xfrm>
            <a:off x="2855250" y="457200"/>
            <a:ext cx="39333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Normalisation</a:t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80" name="Google Shape;180;p25"/>
          <p:cNvSpPr txBox="1"/>
          <p:nvPr/>
        </p:nvSpPr>
        <p:spPr>
          <a:xfrm>
            <a:off x="437025" y="2368150"/>
            <a:ext cx="8487000" cy="1676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Normalisation consists of:</a:t>
            </a:r>
            <a:endParaRPr sz="2000">
              <a:solidFill>
                <a:srgbClr val="99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99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Lowercasing</a:t>
            </a:r>
            <a:endParaRPr sz="1800">
              <a:solidFill>
                <a:srgbClr val="99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Removing punctuations</a:t>
            </a:r>
            <a:endParaRPr sz="1800">
              <a:solidFill>
                <a:srgbClr val="99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Converting numbers into words</a:t>
            </a:r>
            <a:endParaRPr sz="1800">
              <a:solidFill>
                <a:srgbClr val="99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D966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6"/>
          <p:cNvSpPr/>
          <p:nvPr/>
        </p:nvSpPr>
        <p:spPr>
          <a:xfrm>
            <a:off x="2407025" y="188250"/>
            <a:ext cx="4717800" cy="11766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6"/>
          <p:cNvSpPr txBox="1"/>
          <p:nvPr/>
        </p:nvSpPr>
        <p:spPr>
          <a:xfrm>
            <a:off x="2855250" y="457200"/>
            <a:ext cx="39333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Stop-Word Removal</a:t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87" name="Google Shape;187;p26"/>
          <p:cNvPicPr preferRelativeResize="0"/>
          <p:nvPr/>
        </p:nvPicPr>
        <p:blipFill rotWithShape="1">
          <a:blip r:embed="rId3">
            <a:alphaModFix/>
          </a:blip>
          <a:srcRect b="0" l="0" r="23248" t="0"/>
          <a:stretch/>
        </p:blipFill>
        <p:spPr>
          <a:xfrm>
            <a:off x="219862" y="3139150"/>
            <a:ext cx="8704278" cy="173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6"/>
          <p:cNvSpPr txBox="1"/>
          <p:nvPr/>
        </p:nvSpPr>
        <p:spPr>
          <a:xfrm>
            <a:off x="437150" y="1642925"/>
            <a:ext cx="8487000" cy="9288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Words which contribute little to the overall meaning of the text.</a:t>
            </a:r>
            <a:endParaRPr sz="1800">
              <a:solidFill>
                <a:srgbClr val="99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D966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/>
          <p:nvPr/>
        </p:nvSpPr>
        <p:spPr>
          <a:xfrm>
            <a:off x="2407025" y="188250"/>
            <a:ext cx="4717800" cy="11766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7"/>
          <p:cNvSpPr txBox="1"/>
          <p:nvPr/>
        </p:nvSpPr>
        <p:spPr>
          <a:xfrm>
            <a:off x="2855250" y="457200"/>
            <a:ext cx="39333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Stemming</a:t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95" name="Google Shape;195;p27"/>
          <p:cNvSpPr txBox="1"/>
          <p:nvPr/>
        </p:nvSpPr>
        <p:spPr>
          <a:xfrm>
            <a:off x="437025" y="1828800"/>
            <a:ext cx="8487000" cy="845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Stemming is the process of eliminating affixes (suffixed, prefixes, infixes, circumfixes) from a word in order to obtain a word stem.</a:t>
            </a:r>
            <a:endParaRPr sz="2000">
              <a:solidFill>
                <a:srgbClr val="99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6" name="Google Shape;19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082875"/>
            <a:ext cx="8839199" cy="14807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4716050"/>
            <a:ext cx="6134101" cy="34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D966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/>
          <p:nvPr/>
        </p:nvSpPr>
        <p:spPr>
          <a:xfrm>
            <a:off x="2407025" y="188250"/>
            <a:ext cx="4717800" cy="11766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8"/>
          <p:cNvSpPr txBox="1"/>
          <p:nvPr/>
        </p:nvSpPr>
        <p:spPr>
          <a:xfrm>
            <a:off x="2855250" y="457200"/>
            <a:ext cx="39333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Lemmatization</a:t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04" name="Google Shape;204;p28"/>
          <p:cNvSpPr txBox="1"/>
          <p:nvPr/>
        </p:nvSpPr>
        <p:spPr>
          <a:xfrm>
            <a:off x="437025" y="1683000"/>
            <a:ext cx="8487000" cy="11766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Related to stemming</a:t>
            </a:r>
            <a:endParaRPr sz="2000">
              <a:solidFill>
                <a:srgbClr val="99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Able to capture </a:t>
            </a:r>
            <a:r>
              <a:rPr lang="en" sz="20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canonical</a:t>
            </a:r>
            <a:r>
              <a:rPr lang="en" sz="20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 forms based on a word’s lemma</a:t>
            </a:r>
            <a:endParaRPr sz="2000">
              <a:solidFill>
                <a:srgbClr val="99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Eg. better -&gt; good</a:t>
            </a:r>
            <a:endParaRPr sz="2000">
              <a:solidFill>
                <a:srgbClr val="99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5" name="Google Shape;20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088200"/>
            <a:ext cx="8839199" cy="177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9900FF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9"/>
          <p:cNvSpPr/>
          <p:nvPr/>
        </p:nvSpPr>
        <p:spPr>
          <a:xfrm>
            <a:off x="2407025" y="188250"/>
            <a:ext cx="4717800" cy="11766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9"/>
          <p:cNvSpPr txBox="1"/>
          <p:nvPr/>
        </p:nvSpPr>
        <p:spPr>
          <a:xfrm>
            <a:off x="2855250" y="457200"/>
            <a:ext cx="39333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n-gram</a:t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12" name="Google Shape;212;p29"/>
          <p:cNvSpPr txBox="1"/>
          <p:nvPr/>
        </p:nvSpPr>
        <p:spPr>
          <a:xfrm>
            <a:off x="437025" y="1683000"/>
            <a:ext cx="8487000" cy="559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Preserves contiguous sequences of ‘n’ items from the text</a:t>
            </a:r>
            <a:endParaRPr sz="2000">
              <a:solidFill>
                <a:srgbClr val="99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3" name="Google Shape;21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3325" y="2372575"/>
            <a:ext cx="6674397" cy="259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9900FF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/>
          <p:nvPr/>
        </p:nvSpPr>
        <p:spPr>
          <a:xfrm>
            <a:off x="2407025" y="188250"/>
            <a:ext cx="4717800" cy="11766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0"/>
          <p:cNvSpPr txBox="1"/>
          <p:nvPr/>
        </p:nvSpPr>
        <p:spPr>
          <a:xfrm>
            <a:off x="2855250" y="457200"/>
            <a:ext cx="39333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Bag of Words</a:t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20" name="Google Shape;220;p30"/>
          <p:cNvSpPr txBox="1"/>
          <p:nvPr/>
        </p:nvSpPr>
        <p:spPr>
          <a:xfrm>
            <a:off x="437025" y="1683000"/>
            <a:ext cx="8487000" cy="559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Preserves number of occurence of words within the text.</a:t>
            </a:r>
            <a:endParaRPr sz="2000">
              <a:solidFill>
                <a:srgbClr val="99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1" name="Google Shape;22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8925" y="2383750"/>
            <a:ext cx="5534004" cy="259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9900FF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1"/>
          <p:cNvSpPr/>
          <p:nvPr/>
        </p:nvSpPr>
        <p:spPr>
          <a:xfrm>
            <a:off x="2407025" y="188250"/>
            <a:ext cx="4717800" cy="11766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1"/>
          <p:cNvSpPr txBox="1"/>
          <p:nvPr/>
        </p:nvSpPr>
        <p:spPr>
          <a:xfrm>
            <a:off x="2855250" y="457200"/>
            <a:ext cx="39333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Count Vectorization</a:t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28" name="Google Shape;228;p31"/>
          <p:cNvSpPr txBox="1"/>
          <p:nvPr/>
        </p:nvSpPr>
        <p:spPr>
          <a:xfrm>
            <a:off x="437025" y="1683000"/>
            <a:ext cx="8487000" cy="559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Preserves number of occurence of words within the text.</a:t>
            </a:r>
            <a:endParaRPr sz="2000">
              <a:solidFill>
                <a:srgbClr val="99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9" name="Google Shape;22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4675" y="2339125"/>
            <a:ext cx="4649318" cy="259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9900FF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Natural Language?</a:t>
            </a:r>
            <a:endParaRPr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460950" y="2571750"/>
            <a:ext cx="8222100" cy="5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 reply at 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http://bit.ly/NLP_poll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Results: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http://bit.ly/NL_poll_results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9900FF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2"/>
          <p:cNvSpPr txBox="1"/>
          <p:nvPr/>
        </p:nvSpPr>
        <p:spPr>
          <a:xfrm>
            <a:off x="2855250" y="457200"/>
            <a:ext cx="39333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Classification using One-Hot Encoding</a:t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235" name="Google Shape;23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376" y="183850"/>
            <a:ext cx="8591025" cy="48324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D966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3"/>
          <p:cNvSpPr/>
          <p:nvPr/>
        </p:nvSpPr>
        <p:spPr>
          <a:xfrm>
            <a:off x="2407025" y="188250"/>
            <a:ext cx="4717800" cy="11766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Parts-of-Speech Tagging</a:t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41" name="Google Shape;241;p33"/>
          <p:cNvSpPr/>
          <p:nvPr/>
        </p:nvSpPr>
        <p:spPr>
          <a:xfrm>
            <a:off x="2407025" y="1913675"/>
            <a:ext cx="4717800" cy="11766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Named Entity Recogition</a:t>
            </a:r>
            <a:endParaRPr b="1"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42" name="Google Shape;242;p33"/>
          <p:cNvSpPr/>
          <p:nvPr/>
        </p:nvSpPr>
        <p:spPr>
          <a:xfrm>
            <a:off x="2407025" y="3564175"/>
            <a:ext cx="4717800" cy="11766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Semantic Parsing &amp; Question Answering</a:t>
            </a:r>
            <a:endParaRPr b="1"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D966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4"/>
          <p:cNvSpPr/>
          <p:nvPr/>
        </p:nvSpPr>
        <p:spPr>
          <a:xfrm>
            <a:off x="2407025" y="188250"/>
            <a:ext cx="4717800" cy="11766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Document Summarisation - Abstractive and Extractive</a:t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48" name="Google Shape;248;p34"/>
          <p:cNvSpPr/>
          <p:nvPr/>
        </p:nvSpPr>
        <p:spPr>
          <a:xfrm>
            <a:off x="2407025" y="1913675"/>
            <a:ext cx="4717800" cy="11766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Natural Language Generation</a:t>
            </a:r>
            <a:endParaRPr b="1"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49" name="Google Shape;249;p34"/>
          <p:cNvSpPr/>
          <p:nvPr/>
        </p:nvSpPr>
        <p:spPr>
          <a:xfrm>
            <a:off x="2407025" y="3564175"/>
            <a:ext cx="4717800" cy="11766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Grammatical Checking</a:t>
            </a:r>
            <a:endParaRPr b="1"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D966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5"/>
          <p:cNvSpPr/>
          <p:nvPr/>
        </p:nvSpPr>
        <p:spPr>
          <a:xfrm>
            <a:off x="2407025" y="188250"/>
            <a:ext cx="4717800" cy="11766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Starter Project Ideas</a:t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55" name="Google Shape;255;p35"/>
          <p:cNvSpPr/>
          <p:nvPr/>
        </p:nvSpPr>
        <p:spPr>
          <a:xfrm>
            <a:off x="1433250" y="1667625"/>
            <a:ext cx="6506700" cy="2646900"/>
          </a:xfrm>
          <a:prstGeom prst="round2DiagRect">
            <a:avLst>
              <a:gd fmla="val 16667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Sentiment Analysis</a:t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Spam Detection</a:t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Essay Scoring</a:t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Lots of competitions on Kaggle...</a:t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D966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6"/>
          <p:cNvSpPr/>
          <p:nvPr/>
        </p:nvSpPr>
        <p:spPr>
          <a:xfrm>
            <a:off x="2407025" y="188250"/>
            <a:ext cx="4717800" cy="11766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Preprocessing Example</a:t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61" name="Google Shape;261;p36"/>
          <p:cNvSpPr/>
          <p:nvPr/>
        </p:nvSpPr>
        <p:spPr>
          <a:xfrm>
            <a:off x="1433250" y="1667625"/>
            <a:ext cx="6506700" cy="2339700"/>
          </a:xfrm>
          <a:prstGeom prst="round2DiagRect">
            <a:avLst>
              <a:gd fmla="val 16667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Link:</a:t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latin typeface="Bree Serif"/>
                <a:ea typeface="Bree Serif"/>
                <a:cs typeface="Bree Serif"/>
                <a:sym typeface="Bree Serif"/>
                <a:hlinkClick r:id="rId3"/>
              </a:rPr>
              <a:t>https://colab.research.google.com/drive/1k4CKKX0K_Ue4f6_VwQnEy5Gzx8h2q9uC</a:t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9900FF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7"/>
          <p:cNvSpPr/>
          <p:nvPr/>
        </p:nvSpPr>
        <p:spPr>
          <a:xfrm>
            <a:off x="2407025" y="188250"/>
            <a:ext cx="4717800" cy="11766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7"/>
          <p:cNvSpPr txBox="1"/>
          <p:nvPr/>
        </p:nvSpPr>
        <p:spPr>
          <a:xfrm>
            <a:off x="2855250" y="457200"/>
            <a:ext cx="39333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Classification using One-Hot Encoding</a:t>
            </a:r>
            <a:endParaRPr sz="24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68" name="Google Shape;268;p37"/>
          <p:cNvSpPr txBox="1"/>
          <p:nvPr/>
        </p:nvSpPr>
        <p:spPr>
          <a:xfrm>
            <a:off x="328500" y="2082500"/>
            <a:ext cx="8487000" cy="11766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u="sng">
                <a:solidFill>
                  <a:srgbClr val="990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Link</a:t>
            </a:r>
            <a:r>
              <a:rPr lang="en" sz="2100">
                <a:solidFill>
                  <a:srgbClr val="990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: </a:t>
            </a:r>
            <a:r>
              <a:rPr i="1" lang="en" sz="2000" u="sng">
                <a:solidFill>
                  <a:srgbClr val="0000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https://colab.research.google.com/drive/1bZH1QIzSoAweAgf9dVGMWDgOWJ78waVH</a:t>
            </a:r>
            <a:r>
              <a:rPr i="1" lang="en" sz="2000">
                <a:solidFill>
                  <a:srgbClr val="000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i="1" sz="2000">
              <a:solidFill>
                <a:srgbClr val="0000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9900FF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Applications of NLP</a:t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350" y="2808025"/>
            <a:ext cx="8839199" cy="218466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/>
          <p:nvPr/>
        </p:nvSpPr>
        <p:spPr>
          <a:xfrm>
            <a:off x="323550" y="2114175"/>
            <a:ext cx="82221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u="sng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MACHINE TRANSLATION</a:t>
            </a:r>
            <a:endParaRPr sz="3000" u="sng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9900FF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Applications of NLP</a:t>
            </a:r>
            <a:endParaRPr/>
          </a:p>
        </p:txBody>
      </p:sp>
      <p:sp>
        <p:nvSpPr>
          <p:cNvPr id="88" name="Google Shape;88;p16"/>
          <p:cNvSpPr txBox="1"/>
          <p:nvPr/>
        </p:nvSpPr>
        <p:spPr>
          <a:xfrm>
            <a:off x="278925" y="1768300"/>
            <a:ext cx="82221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u="sng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Information &amp; Sentiment Analysis</a:t>
            </a:r>
            <a:endParaRPr sz="3000" u="sng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4250" y="2627200"/>
            <a:ext cx="4064922" cy="235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9900FF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Applications of NLP</a:t>
            </a:r>
            <a:endParaRPr/>
          </a:p>
        </p:txBody>
      </p:sp>
      <p:sp>
        <p:nvSpPr>
          <p:cNvPr id="95" name="Google Shape;95;p17"/>
          <p:cNvSpPr txBox="1"/>
          <p:nvPr/>
        </p:nvSpPr>
        <p:spPr>
          <a:xfrm>
            <a:off x="278925" y="1768300"/>
            <a:ext cx="82221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u="sng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Online Social Media Analysis</a:t>
            </a:r>
            <a:endParaRPr sz="3000" u="sng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6849" y="272477"/>
            <a:ext cx="1517149" cy="1233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46647">
            <a:off x="227325" y="2570375"/>
            <a:ext cx="3301749" cy="221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11237">
            <a:off x="5494724" y="2317675"/>
            <a:ext cx="3454185" cy="221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29188" y="2889075"/>
            <a:ext cx="2907525" cy="2053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9900FF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Applications of NLP</a:t>
            </a:r>
            <a:endParaRPr/>
          </a:p>
        </p:txBody>
      </p:sp>
      <p:sp>
        <p:nvSpPr>
          <p:cNvPr id="105" name="Google Shape;105;p18"/>
          <p:cNvSpPr txBox="1"/>
          <p:nvPr/>
        </p:nvSpPr>
        <p:spPr>
          <a:xfrm>
            <a:off x="278925" y="1768300"/>
            <a:ext cx="82221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u="sng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Audio Speech Analysis</a:t>
            </a:r>
            <a:endParaRPr sz="2800" u="sng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 u="sng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u="sng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Stylometric Analysis</a:t>
            </a:r>
            <a:endParaRPr sz="2800" u="sng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 u="sng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u="sng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Fake News Analysis</a:t>
            </a:r>
            <a:endParaRPr sz="2800" u="sng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 u="sng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u="sng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Authorship Verification</a:t>
            </a:r>
            <a:endParaRPr sz="2800" u="sng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9900FF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makes NLP challenging?</a:t>
            </a:r>
            <a:endParaRPr/>
          </a:p>
        </p:txBody>
      </p:sp>
      <p:sp>
        <p:nvSpPr>
          <p:cNvPr id="111" name="Google Shape;111;p19"/>
          <p:cNvSpPr txBox="1"/>
          <p:nvPr/>
        </p:nvSpPr>
        <p:spPr>
          <a:xfrm>
            <a:off x="278925" y="1768300"/>
            <a:ext cx="5245500" cy="28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u="sng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Ambiguity</a:t>
            </a:r>
            <a:endParaRPr sz="3000" u="sng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 u="sng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Word Sense Ambiguity : </a:t>
            </a:r>
            <a:endParaRPr b="1" sz="18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I love sitting close to the bank!</a:t>
            </a:r>
            <a:endParaRPr b="1" sz="18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9900FF"/>
                </a:solidFill>
                <a:latin typeface="Bree Serif"/>
                <a:ea typeface="Bree Serif"/>
                <a:cs typeface="Bree Serif"/>
                <a:sym typeface="Bree Serif"/>
              </a:rPr>
              <a:t>bank == riverbank or financial bank??</a:t>
            </a:r>
            <a:endParaRPr b="1" sz="18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1800" y="2215450"/>
            <a:ext cx="2381250" cy="23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9900FF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makes NLP challenging?</a:t>
            </a:r>
            <a:endParaRPr/>
          </a:p>
        </p:txBody>
      </p:sp>
      <p:sp>
        <p:nvSpPr>
          <p:cNvPr id="118" name="Google Shape;118;p20"/>
          <p:cNvSpPr txBox="1"/>
          <p:nvPr/>
        </p:nvSpPr>
        <p:spPr>
          <a:xfrm>
            <a:off x="278925" y="1768300"/>
            <a:ext cx="5245500" cy="28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9900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19" name="Google Shape;119;p20"/>
          <p:cNvPicPr preferRelativeResize="0"/>
          <p:nvPr/>
        </p:nvPicPr>
        <p:blipFill rotWithShape="1">
          <a:blip r:embed="rId3">
            <a:alphaModFix/>
          </a:blip>
          <a:srcRect b="0" l="0" r="0" t="2591"/>
          <a:stretch/>
        </p:blipFill>
        <p:spPr>
          <a:xfrm>
            <a:off x="829225" y="2026025"/>
            <a:ext cx="7216600" cy="297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D966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rgbClr val="9900FF"/>
                </a:solidFill>
              </a:rPr>
              <a:t>Basic NLP Terminology</a:t>
            </a:r>
            <a:endParaRPr b="1" u="sng">
              <a:solidFill>
                <a:srgbClr val="9900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